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1" r:id="rId5"/>
    <p:sldId id="260" r:id="rId6"/>
    <p:sldId id="259" r:id="rId7"/>
    <p:sldId id="258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5" r:id="rId27"/>
    <p:sldId id="282" r:id="rId28"/>
    <p:sldId id="283" r:id="rId29"/>
    <p:sldId id="284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19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86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633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03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8499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77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92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981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8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381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06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4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1E7C6-5104-4703-83AB-46AEEA37D1F3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1D82B-474D-449A-AF8F-B531EFF2D92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24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49929" cy="1182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8960"/>
            <a:ext cx="84296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9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60032" y="2204864"/>
            <a:ext cx="64807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084168" y="2924944"/>
            <a:ext cx="648072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33" y="404664"/>
            <a:ext cx="8602541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1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342900"/>
            <a:ext cx="790575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38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38113"/>
            <a:ext cx="8696325" cy="658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36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42888"/>
            <a:ext cx="9058275" cy="637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754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388424" cy="629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5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790575"/>
            <a:ext cx="872490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490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42875"/>
            <a:ext cx="9001125" cy="657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1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" y="116632"/>
            <a:ext cx="4219575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400" y="309958"/>
            <a:ext cx="5184576" cy="130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68" y="1618756"/>
            <a:ext cx="7034014" cy="5073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0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06895"/>
            <a:ext cx="64484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718" y="1268759"/>
            <a:ext cx="62103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3" y="2780928"/>
            <a:ext cx="882015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5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47" y="260648"/>
            <a:ext cx="893445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564904"/>
            <a:ext cx="401955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171393"/>
            <a:ext cx="8010525" cy="231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24247" y="2564904"/>
            <a:ext cx="1711449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5724128" y="2513099"/>
            <a:ext cx="3334569" cy="16561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80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78" y="884987"/>
            <a:ext cx="8924310" cy="5139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8970579" cy="415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5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9115425" cy="2495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49" y="2684190"/>
            <a:ext cx="406717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7504" y="2564904"/>
            <a:ext cx="2404945" cy="38816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557311" y="2564904"/>
            <a:ext cx="2665618" cy="38816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413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57163"/>
            <a:ext cx="8877300" cy="654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8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408"/>
            <a:ext cx="8227640" cy="6666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55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461963"/>
            <a:ext cx="8724900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14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95275"/>
            <a:ext cx="9058275" cy="626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3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1038"/>
            <a:ext cx="9286875" cy="549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08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763619" cy="6042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0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4664"/>
            <a:ext cx="56769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4" y="959311"/>
            <a:ext cx="927735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89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33388"/>
            <a:ext cx="9105900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3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20688"/>
            <a:ext cx="8890328" cy="5627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1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200025"/>
            <a:ext cx="8982075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625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0025" y="188640"/>
            <a:ext cx="8743950" cy="54726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476672"/>
            <a:ext cx="7772400" cy="5040559"/>
          </a:xfrm>
        </p:spPr>
        <p:txBody>
          <a:bodyPr>
            <a:normAutofit fontScale="90000"/>
          </a:bodyPr>
          <a:lstStyle/>
          <a:p>
            <a:pPr algn="l"/>
            <a:r>
              <a:rPr lang="ru-RU" dirty="0" smtClean="0">
                <a:solidFill>
                  <a:srgbClr val="92D050"/>
                </a:solidFill>
              </a:rPr>
              <a:t>Выборочное среднее </a:t>
            </a:r>
            <a:r>
              <a:rPr lang="ru-RU" dirty="0" smtClean="0">
                <a:solidFill>
                  <a:schemeClr val="bg1"/>
                </a:solidFill>
              </a:rPr>
              <a:t>является </a:t>
            </a:r>
            <a:r>
              <a:rPr lang="ru-RU" dirty="0" smtClean="0">
                <a:solidFill>
                  <a:srgbClr val="FF0000"/>
                </a:solidFill>
              </a:rPr>
              <a:t>несмещенной</a:t>
            </a:r>
            <a:r>
              <a:rPr lang="ru-RU" dirty="0" smtClean="0">
                <a:solidFill>
                  <a:schemeClr val="bg1"/>
                </a:solidFill>
              </a:rPr>
              <a:t> оценкой математического ожидания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rgbClr val="92D050"/>
                </a:solidFill>
              </a:rPr>
              <a:t>Выборочная дисперсия </a:t>
            </a:r>
            <a:r>
              <a:rPr lang="ru-RU" dirty="0" smtClean="0">
                <a:solidFill>
                  <a:schemeClr val="bg1"/>
                </a:solidFill>
              </a:rPr>
              <a:t>является </a:t>
            </a:r>
            <a:r>
              <a:rPr lang="ru-RU" dirty="0" smtClean="0">
                <a:solidFill>
                  <a:srgbClr val="FF0000"/>
                </a:solidFill>
              </a:rPr>
              <a:t>смещенной</a:t>
            </a:r>
            <a:r>
              <a:rPr lang="ru-RU" dirty="0" smtClean="0">
                <a:solidFill>
                  <a:schemeClr val="bg1"/>
                </a:solidFill>
              </a:rPr>
              <a:t> оценкой дисперсии.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rgbClr val="92D050"/>
                </a:solidFill>
              </a:rPr>
              <a:t>Исправленная выборочная дисперсия </a:t>
            </a:r>
            <a:r>
              <a:rPr lang="ru-RU" dirty="0" smtClean="0">
                <a:solidFill>
                  <a:schemeClr val="bg1"/>
                </a:solidFill>
              </a:rPr>
              <a:t>является </a:t>
            </a:r>
            <a:r>
              <a:rPr lang="ru-RU" dirty="0" smtClean="0">
                <a:solidFill>
                  <a:srgbClr val="FF0000"/>
                </a:solidFill>
              </a:rPr>
              <a:t>несмещенной </a:t>
            </a:r>
            <a:r>
              <a:rPr lang="ru-RU" dirty="0" smtClean="0">
                <a:solidFill>
                  <a:schemeClr val="bg1"/>
                </a:solidFill>
              </a:rPr>
              <a:t>оценкой дисперсии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95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>
          <a:xfrm>
            <a:off x="685800" y="692697"/>
            <a:ext cx="7772400" cy="5400600"/>
          </a:xfrm>
        </p:spPr>
        <p:txBody>
          <a:bodyPr>
            <a:noAutofit/>
          </a:bodyPr>
          <a:lstStyle/>
          <a:p>
            <a:pPr algn="l"/>
            <a:r>
              <a:rPr lang="ru-RU" sz="2800" dirty="0"/>
              <a:t>154. Из генеральной совокупности извлечена выборка, по которой построен статистический ряд </a:t>
            </a: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/>
              <a:t/>
            </a:r>
            <a:br>
              <a:rPr lang="ru-RU" sz="2800" dirty="0"/>
            </a:br>
            <a:r>
              <a:rPr lang="ru-RU" sz="2800" dirty="0" smtClean="0"/>
              <a:t/>
            </a:r>
            <a:br>
              <a:rPr lang="ru-RU" sz="2800" dirty="0" smtClean="0"/>
            </a:br>
            <a:r>
              <a:rPr lang="ru-RU" sz="2800" dirty="0" smtClean="0"/>
              <a:t>Найдите</a:t>
            </a:r>
            <a:r>
              <a:rPr lang="ru-RU" sz="2800" dirty="0"/>
              <a:t>:</a:t>
            </a:r>
            <a:br>
              <a:rPr lang="ru-RU" sz="2800" dirty="0"/>
            </a:br>
            <a:r>
              <a:rPr lang="ru-RU" sz="2800" dirty="0"/>
              <a:t>несмещенную  оценку математического ожидания,</a:t>
            </a:r>
            <a:br>
              <a:rPr lang="ru-RU" sz="2800" dirty="0"/>
            </a:br>
            <a:r>
              <a:rPr lang="ru-RU" sz="2800" dirty="0"/>
              <a:t>выборочную дисперсию, </a:t>
            </a:r>
            <a:br>
              <a:rPr lang="ru-RU" sz="2800" dirty="0"/>
            </a:br>
            <a:r>
              <a:rPr lang="ru-RU" sz="2800" dirty="0"/>
              <a:t>несмещенную оценку дисперсии,</a:t>
            </a:r>
            <a:br>
              <a:rPr lang="ru-RU" sz="2800" dirty="0"/>
            </a:br>
            <a:r>
              <a:rPr lang="ru-RU" sz="2800" dirty="0"/>
              <a:t>выборочное среднеквадратическое отклонение.</a:t>
            </a:r>
            <a:br>
              <a:rPr lang="ru-RU" sz="2800" dirty="0"/>
            </a:br>
            <a:endParaRPr lang="ru-RU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709" y="1412776"/>
            <a:ext cx="38195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885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332656"/>
            <a:ext cx="7772400" cy="14700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383662" cy="629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4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87624" y="2564904"/>
            <a:ext cx="6480720" cy="12241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3608" y="2492896"/>
            <a:ext cx="6728792" cy="3145904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записанные в порядке возрастания варианты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26326"/>
            <a:ext cx="6480720" cy="576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366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1"/>
                </a:solidFill>
              </a:rPr>
              <a:t>Или</a:t>
            </a:r>
          </a:p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764704"/>
            <a:ext cx="8467725" cy="150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2269654"/>
            <a:ext cx="6238875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2" y="4509120"/>
            <a:ext cx="59626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07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1" y="548680"/>
            <a:ext cx="870585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7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6275"/>
            <a:ext cx="868680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47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719138"/>
            <a:ext cx="9020175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90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26</Words>
  <Application>Microsoft Office PowerPoint</Application>
  <PresentationFormat>Экран (4:3)</PresentationFormat>
  <Paragraphs>4</Paragraphs>
  <Slides>32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Выборочное среднее является несмещенной оценкой математического ожидания Выборочная дисперсия является смещенной оценкой дисперсии. Исправленная выборочная дисперсия является несмещенной оценкой дисперсии</vt:lpstr>
      <vt:lpstr>154. Из генеральной совокупности извлечена выборка, по которой построен статистический ряд     Найдите: несмещенную  оценку математического ожидания, выборочную дисперсию,  несмещенную оценку дисперсии, выборочное среднеквадратическое отклонение. 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Ирина</dc:creator>
  <cp:lastModifiedBy>Ирина</cp:lastModifiedBy>
  <cp:revision>29</cp:revision>
  <dcterms:created xsi:type="dcterms:W3CDTF">2018-12-19T17:15:13Z</dcterms:created>
  <dcterms:modified xsi:type="dcterms:W3CDTF">2018-12-20T09:16:42Z</dcterms:modified>
</cp:coreProperties>
</file>